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0080625" cy="7559675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932" y="-48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>
              <a:ln>
                <a:noFill/>
              </a:ln>
              <a:latin typeface="DejaVu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399446" y="0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>
              <a:ln>
                <a:noFill/>
              </a:ln>
              <a:latin typeface="DejaVu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9555713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>
              <a:ln>
                <a:noFill/>
              </a:ln>
              <a:latin typeface="DejaVu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399446" y="9555713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71283B3-83D3-4A5C-BD9B-28455EBB8DFE}" type="slidenum">
              <a:t>‹#›</a:t>
            </a:fld>
            <a:endParaRPr lang="en-US" sz="1400" b="0" i="0" u="none" strike="noStrike">
              <a:ln>
                <a:noFill/>
              </a:ln>
              <a:latin typeface="DejaVu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85327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algn="r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761C2BC1-3C15-4D83-A827-3EC43ECE54C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7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>
        <a:ln>
          <a:noFill/>
        </a:ln>
        <a:latin typeface="DejaVu Sans Mono" pitchFamily="49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5D56605-506C-47AF-A00C-BB8261042EBE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CD0C789-AFBE-4C92-B155-BE8E5B93F622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0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62850" y="0"/>
            <a:ext cx="2266950" cy="6172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8825" y="0"/>
            <a:ext cx="6651625" cy="6172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046C750-270E-48CE-9765-CF8E7EB213FE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66876C3-4F6E-4FFE-87C2-E93F44882BD0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0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D763560-7537-4C8D-A6E5-2E0BEFB849D1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34000" y="20574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2BC6F59-4369-4FF3-B752-B9399DA92EBA}" type="slidenum">
              <a:t>‹#›</a:t>
            </a:fld>
            <a:endParaRPr lang="en-US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2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1F0652F-16CF-45F8-ADB0-046126E17F67}" type="slidenum">
              <a:t>‹#›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021BB16-FF07-4217-B8C7-8F4468BF3805}" type="slidenum">
              <a:t>‹#›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BD7ABEB-3849-4E6D-9E11-523BF2B298F8}" type="slidenum">
              <a:t>‹#›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2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5007842-6320-4FBC-BA2C-E1F1F9F6BC7E}" type="slidenum">
              <a:t>‹#›</a:t>
            </a:fld>
            <a:endParaRPr lang="en-US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7D4E905-0876-4601-9B0D-9AE5C4ECA9C6}" type="slidenum">
              <a:t>‹#›</a:t>
            </a:fld>
            <a:endParaRPr lang="en-US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9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758160" y="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8"/>
            <a:r>
              <a:rPr lang="en-US"/>
              <a:t>Ninth Outline Level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FE5E4EE1-CD5D-4A6F-9943-D3EAB4AB8BC9}" type="slidenum">
              <a:t>‹#›</a:t>
            </a:fld>
            <a:endParaRPr lang="en-US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ctr" rtl="0" hangingPunct="0">
              <a:buNone/>
              <a:tabLst/>
              <a:defRPr lang="en-US" sz="1400">
                <a:latin typeface="DejaVu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rtl="0" hangingPunct="0">
        <a:buNone/>
        <a:tabLst/>
        <a:defRPr lang="en-US" sz="4000" b="0" i="0" u="none" strike="noStrike">
          <a:ln>
            <a:noFill/>
          </a:ln>
          <a:solidFill>
            <a:srgbClr val="FFFFFF"/>
          </a:solidFill>
          <a:latin typeface="DejaVu Sans" pitchFamily="34"/>
          <a:ea typeface="DejaVu Sans" pitchFamily="2"/>
          <a:cs typeface="DejaVu Sans" pitchFamily="2"/>
        </a:defRPr>
      </a:lvl1pPr>
    </p:titleStyle>
    <p:bodyStyle>
      <a:lvl1pPr marL="0" marR="0" lvl="0" indent="0" rtl="0" hangingPunct="0">
        <a:buSzPct val="45000"/>
        <a:buFont typeface="StarSymbol"/>
        <a:buChar char="●"/>
        <a:tabLst/>
        <a:defRPr lang="en-US"/>
      </a:lvl1pPr>
      <a:lvl2pPr marL="0" marR="0" lvl="1" indent="0" rtl="0" hangingPunct="0">
        <a:buSzPct val="75000"/>
        <a:buFont typeface="StarSymbol"/>
        <a:buChar char="–"/>
        <a:tabLst/>
        <a:defRPr lang="en-US"/>
      </a:lvl2pPr>
      <a:lvl3pPr marL="0" marR="0" lvl="2" indent="0" rtl="0" hangingPunct="0">
        <a:buSzPct val="45000"/>
        <a:buFont typeface="StarSymbol"/>
        <a:buChar char="●"/>
        <a:tabLst/>
        <a:defRPr lang="en-US"/>
      </a:lvl3pPr>
      <a:lvl4pPr marL="0" marR="0" lvl="3" indent="0" rtl="0" hangingPunct="0">
        <a:buSzPct val="75000"/>
        <a:buFont typeface="StarSymbol"/>
        <a:buChar char="–"/>
        <a:tabLst/>
        <a:defRPr lang="en-US"/>
      </a:lvl4pPr>
      <a:lvl5pPr marL="0" marR="0" lvl="4" indent="0" rtl="0" hangingPunct="0">
        <a:buSzPct val="45000"/>
        <a:buFont typeface="StarSymbol"/>
        <a:buChar char="●"/>
        <a:tabLst/>
        <a:defRPr lang="en-US"/>
      </a:lvl5pPr>
      <a:lvl6pPr marL="0" marR="0" lvl="5" indent="0" rtl="0" hangingPunct="0">
        <a:buSzPct val="45000"/>
        <a:buFont typeface="StarSymbol"/>
        <a:buChar char="●"/>
        <a:tabLst/>
        <a:defRPr lang="en-US"/>
      </a:lvl6pPr>
      <a:lvl7pPr marL="0" marR="0" lvl="6" indent="0" rtl="0" hangingPunct="0">
        <a:buSzPct val="45000"/>
        <a:buFont typeface="StarSymbol"/>
        <a:buChar char="●"/>
        <a:tabLst/>
        <a:defRPr lang="en-US"/>
      </a:lvl7pPr>
      <a:lvl8pPr marL="0" marR="0" lvl="7" indent="0" rtl="0" hangingPunct="0">
        <a:buSzPct val="45000"/>
        <a:buFont typeface="StarSymbol"/>
        <a:buChar char="●"/>
        <a:tabLst/>
        <a:defRPr lang="en-US"/>
      </a:lvl8pPr>
      <a:lvl9pPr marL="0" marR="0" lvl="8" indent="0" rtl="0" hangingPunct="0">
        <a:buSzPct val="45000"/>
        <a:buFont typeface="StarSymbol"/>
        <a:buChar char="●"/>
        <a:tabLst/>
        <a:defRPr lang="en-US"/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6490" y="683493"/>
            <a:ext cx="8764749" cy="20744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6000" b="1" i="0" u="none" strike="noStrike" dirty="0" err="1">
                <a:ln>
                  <a:noFill/>
                </a:ln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Podstawowe</a:t>
            </a:r>
            <a:r>
              <a:rPr lang="en-US" sz="6000" b="1" i="0" u="none" strike="noStrike" dirty="0">
                <a:ln>
                  <a:noFill/>
                </a:ln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 </a:t>
            </a:r>
            <a:r>
              <a:rPr lang="en-US" sz="6000" b="1" i="0" u="none" strike="noStrike" dirty="0" err="1">
                <a:ln>
                  <a:noFill/>
                </a:ln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składniki</a:t>
            </a:r>
            <a:r>
              <a:rPr lang="en-US" sz="6000" b="1" i="0" u="none" strike="noStrike" dirty="0">
                <a:ln>
                  <a:noFill/>
                </a:ln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 </a:t>
            </a:r>
            <a:endParaRPr lang="en-US" sz="6000" b="1" i="0" u="none" strike="noStrike" dirty="0" smtClean="0">
              <a:ln>
                <a:noFill/>
              </a:ln>
              <a:solidFill>
                <a:srgbClr val="FFC000"/>
              </a:solidFill>
              <a:latin typeface="Elephant" pitchFamily="18" charset="0"/>
              <a:ea typeface="DejaVu Sans" pitchFamily="2"/>
              <a:cs typeface="DejaVu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6000" b="1" dirty="0" err="1" smtClean="0"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o</a:t>
            </a:r>
            <a:r>
              <a:rPr lang="en-US" sz="6000" b="1" i="0" u="none" strike="noStrike" dirty="0" err="1" smtClean="0">
                <a:ln>
                  <a:noFill/>
                </a:ln>
                <a:solidFill>
                  <a:srgbClr val="FFC000"/>
                </a:solidFill>
                <a:latin typeface="Elephant" pitchFamily="18" charset="0"/>
                <a:ea typeface="DejaVu Sans" pitchFamily="2"/>
                <a:cs typeface="DejaVu Sans" pitchFamily="2"/>
              </a:rPr>
              <a:t>dżywcze</a:t>
            </a:r>
            <a:r>
              <a:rPr lang="en-US" sz="6000" b="1" i="0" u="none" strike="noStrike" dirty="0" smtClean="0">
                <a:ln>
                  <a:noFill/>
                </a:ln>
                <a:solidFill>
                  <a:srgbClr val="FFC000"/>
                </a:solidFill>
                <a:latin typeface="DejaVu Serif" pitchFamily="18"/>
                <a:ea typeface="DejaVu Sans" pitchFamily="2"/>
                <a:cs typeface="DejaVu Sans" pitchFamily="2"/>
              </a:rPr>
              <a:t>. </a:t>
            </a:r>
            <a:endParaRPr lang="en-US" sz="6000" b="1" i="0" u="none" strike="noStrike" dirty="0">
              <a:ln>
                <a:noFill/>
              </a:ln>
              <a:solidFill>
                <a:srgbClr val="FFC000"/>
              </a:solidFill>
              <a:latin typeface="DejaVu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36" y="2555701"/>
            <a:ext cx="6875255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5776" y="41564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    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Wapń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>
          <a:xfrm>
            <a:off x="143769" y="2057400"/>
            <a:ext cx="9936856" cy="411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Bierze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udział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w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budowie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naszych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zębów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 </a:t>
            </a:r>
            <a:r>
              <a:rPr lang="en-US" dirty="0" smtClean="0">
                <a:latin typeface="Estrangelo Edessa" pitchFamily="66" charset="0"/>
                <a:cs typeface="Estrangelo Edessa" pitchFamily="66" charset="0"/>
              </a:rPr>
              <a:t>i </a:t>
            </a:r>
            <a:r>
              <a:rPr lang="en-US" dirty="0" err="1" smtClean="0">
                <a:latin typeface="Estrangelo Edessa" pitchFamily="66" charset="0"/>
                <a:cs typeface="Estrangelo Edessa" pitchFamily="66" charset="0"/>
              </a:rPr>
              <a:t>kości</a:t>
            </a:r>
            <a:r>
              <a:rPr lang="en-US" dirty="0"/>
              <a:t>.</a:t>
            </a:r>
          </a:p>
          <a:p>
            <a:pPr lvl="0"/>
            <a:r>
              <a:rPr lang="en-US" dirty="0" err="1" smtClean="0">
                <a:latin typeface="Chiller" pitchFamily="82" charset="0"/>
              </a:rPr>
              <a:t>Źródła</a:t>
            </a:r>
            <a:r>
              <a:rPr lang="en-US" dirty="0" smtClean="0">
                <a:latin typeface="Chiller" pitchFamily="82" charset="0"/>
              </a:rPr>
              <a:t>:</a:t>
            </a:r>
            <a:r>
              <a:rPr lang="en-US" dirty="0" smtClean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2915741"/>
            <a:ext cx="3672000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5147989"/>
            <a:ext cx="3204000" cy="21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68" y="4453297"/>
            <a:ext cx="3864229" cy="28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>
                <a:solidFill>
                  <a:srgbClr val="FFFF00"/>
                </a:solidFill>
                <a:latin typeface="Comic Sans MS" pitchFamily="66" charset="0"/>
              </a:rPr>
              <a:t>Magnez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>
          <a:xfrm>
            <a:off x="359792" y="2123653"/>
            <a:ext cx="9361040" cy="411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Niezbędny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do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prawidłowego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funkcjonowania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układu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nerwowego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smtClean="0">
                <a:latin typeface="Estrangelo Edessa" pitchFamily="66" charset="0"/>
                <a:cs typeface="Estrangelo Edessa" pitchFamily="66" charset="0"/>
              </a:rPr>
              <a:t>i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mięśni</a:t>
            </a:r>
            <a:r>
              <a:rPr lang="en-US" dirty="0" smtClean="0">
                <a:latin typeface="Estrangelo Edessa" pitchFamily="66" charset="0"/>
                <a:cs typeface="Estrangelo Edessa" pitchFamily="66" charset="0"/>
              </a:rPr>
              <a:t>.</a:t>
            </a:r>
          </a:p>
          <a:p>
            <a:pPr lvl="0"/>
            <a:r>
              <a:rPr lang="en-US" dirty="0" err="1" smtClean="0">
                <a:latin typeface="Chiller" pitchFamily="82" charset="0"/>
              </a:rPr>
              <a:t>Źródła</a:t>
            </a:r>
            <a:r>
              <a:rPr lang="en-US" dirty="0" smtClean="0">
                <a:latin typeface="Chiller" pitchFamily="82" charset="0"/>
              </a:rPr>
              <a:t>:</a:t>
            </a:r>
            <a:endParaRPr lang="en-US" dirty="0">
              <a:latin typeface="Chiller" pitchFamily="82" charset="0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808" y="4139877"/>
            <a:ext cx="50292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4643933"/>
            <a:ext cx="3592067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>
                <a:solidFill>
                  <a:srgbClr val="FFFF00"/>
                </a:solidFill>
                <a:latin typeface="Comic Sans MS" pitchFamily="66" charset="0"/>
              </a:rPr>
              <a:t>Żelazo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Konieczne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do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budowy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czerwonych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krwinek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.</a:t>
            </a:r>
          </a:p>
          <a:p>
            <a:pPr lvl="0"/>
            <a:r>
              <a:rPr lang="en-US" dirty="0" err="1" smtClean="0">
                <a:latin typeface="Chiller" pitchFamily="82" charset="0"/>
              </a:rPr>
              <a:t>Źródła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50780" y="2799000"/>
            <a:ext cx="2319120" cy="2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3896100"/>
            <a:ext cx="3996000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37" y="5109941"/>
            <a:ext cx="3672000" cy="20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Jod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>
          <a:xfrm>
            <a:off x="0" y="2057400"/>
            <a:ext cx="10512920" cy="411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Estrangelo Edessa" pitchFamily="66" charset="0"/>
                <a:cs typeface="Estrangelo Edessa" pitchFamily="66" charset="0"/>
              </a:rPr>
              <a:t>Jest </a:t>
            </a:r>
            <a:r>
              <a:rPr lang="en-US" dirty="0" err="1">
                <a:latin typeface="Estrangelo Edessa" pitchFamily="66" charset="0"/>
                <a:cs typeface="Estrangelo Edessa" pitchFamily="66" charset="0"/>
              </a:rPr>
              <a:t>niezbędny</a:t>
            </a:r>
            <a:r>
              <a:rPr lang="en-US" dirty="0">
                <a:latin typeface="Estrangelo Edessa" pitchFamily="66" charset="0"/>
                <a:cs typeface="Estrangelo Edessa" pitchFamily="66" charset="0"/>
              </a:rPr>
              <a:t> do </a:t>
            </a:r>
            <a:r>
              <a:rPr lang="en-US" dirty="0" err="1" smtClean="0">
                <a:latin typeface="Estrangelo Edessa" pitchFamily="66" charset="0"/>
                <a:cs typeface="Estrangelo Edessa" pitchFamily="66" charset="0"/>
              </a:rPr>
              <a:t>prawidłowego</a:t>
            </a:r>
            <a:r>
              <a:rPr lang="en-US" dirty="0" smtClean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en-US" dirty="0" err="1" smtClean="0">
                <a:latin typeface="Estrangelo Edessa" pitchFamily="66" charset="0"/>
                <a:cs typeface="Estrangelo Edessa" pitchFamily="66" charset="0"/>
              </a:rPr>
              <a:t>funkcjonowania</a:t>
            </a:r>
            <a:r>
              <a:rPr lang="en-US" dirty="0" smtClean="0">
                <a:latin typeface="Estrangelo Edessa" pitchFamily="66" charset="0"/>
                <a:cs typeface="Estrangelo Edessa" pitchFamily="66" charset="0"/>
              </a:rPr>
              <a:t>  </a:t>
            </a:r>
            <a:r>
              <a:rPr lang="en-US" dirty="0" err="1" smtClean="0">
                <a:latin typeface="Estrangelo Edessa" pitchFamily="66" charset="0"/>
                <a:cs typeface="Estrangelo Edessa" pitchFamily="66" charset="0"/>
              </a:rPr>
              <a:t>tarczycy</a:t>
            </a:r>
            <a:r>
              <a:rPr lang="en-US" dirty="0"/>
              <a:t>.</a:t>
            </a:r>
          </a:p>
          <a:p>
            <a:pPr lvl="0"/>
            <a:r>
              <a:rPr lang="en-US" dirty="0" err="1" smtClean="0">
                <a:latin typeface="Chiller" pitchFamily="82" charset="0"/>
              </a:rPr>
              <a:t>Źródła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0" y="3203773"/>
            <a:ext cx="2514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2200" y="4850640"/>
            <a:ext cx="3200400" cy="203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4850640"/>
            <a:ext cx="3924000" cy="227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10080625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8000" dirty="0" err="1">
                <a:solidFill>
                  <a:srgbClr val="FFFF00"/>
                </a:solidFill>
                <a:latin typeface="Cooper Black" pitchFamily="18" charset="0"/>
              </a:rPr>
              <a:t>Koniec</a:t>
            </a:r>
            <a:endParaRPr lang="en-US" sz="80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endParaRPr lang="en-US" dirty="0"/>
          </a:p>
          <a:p>
            <a:pPr lvl="0" algn="ctr"/>
            <a:r>
              <a:rPr lang="en-US" dirty="0" err="1">
                <a:latin typeface="Copperplate Gothic Bold" pitchFamily="34" charset="0"/>
              </a:rPr>
              <a:t>Dziękujemy</a:t>
            </a:r>
            <a:r>
              <a:rPr lang="en-US" dirty="0">
                <a:latin typeface="Copperplate Gothic Bold" pitchFamily="34" charset="0"/>
              </a:rPr>
              <a:t> </a:t>
            </a:r>
            <a:r>
              <a:rPr lang="en-US" dirty="0" err="1">
                <a:latin typeface="Copperplate Gothic Bold" pitchFamily="34" charset="0"/>
              </a:rPr>
              <a:t>za</a:t>
            </a:r>
            <a:r>
              <a:rPr lang="en-US" dirty="0">
                <a:latin typeface="Copperplate Gothic Bold" pitchFamily="34" charset="0"/>
              </a:rPr>
              <a:t> </a:t>
            </a:r>
            <a:r>
              <a:rPr lang="en-US" dirty="0" err="1">
                <a:latin typeface="Copperplate Gothic Bold" pitchFamily="34" charset="0"/>
              </a:rPr>
              <a:t>obejrzenie</a:t>
            </a:r>
            <a:r>
              <a:rPr lang="en-US" dirty="0">
                <a:latin typeface="Copperplate Gothic Bold" pitchFamily="34" charset="0"/>
              </a:rPr>
              <a:t> </a:t>
            </a:r>
            <a:r>
              <a:rPr lang="en-US" dirty="0" err="1" smtClean="0">
                <a:latin typeface="Copperplate Gothic Bold" pitchFamily="34" charset="0"/>
              </a:rPr>
              <a:t>naszej</a:t>
            </a:r>
            <a:r>
              <a:rPr lang="en-US" dirty="0" smtClean="0">
                <a:latin typeface="Copperplate Gothic Bold" pitchFamily="34" charset="0"/>
              </a:rPr>
              <a:t> </a:t>
            </a:r>
            <a:r>
              <a:rPr lang="en-US" dirty="0" err="1" smtClean="0">
                <a:latin typeface="Copperplate Gothic Bold" pitchFamily="34" charset="0"/>
              </a:rPr>
              <a:t>prezentacji</a:t>
            </a:r>
            <a:r>
              <a:rPr lang="en-US" dirty="0" smtClean="0">
                <a:latin typeface="Copperplate Gothic Bold" pitchFamily="34" charset="0"/>
              </a:rPr>
              <a:t>.</a:t>
            </a:r>
            <a:endParaRPr lang="en-US" dirty="0">
              <a:latin typeface="Copperplate Gothic Bold" pitchFamily="34" charset="0"/>
            </a:endParaRPr>
          </a:p>
          <a:p>
            <a:pPr marL="108000" lvl="0" indent="0">
              <a:buNone/>
            </a:pPr>
            <a:endParaRPr lang="en-US" dirty="0" smtClean="0"/>
          </a:p>
          <a:p>
            <a:pPr marL="108000" lvl="0" indent="0">
              <a:buNone/>
            </a:pPr>
            <a:r>
              <a:rPr lang="en-US" dirty="0" smtClean="0"/>
              <a:t>                                     	 </a:t>
            </a:r>
            <a:r>
              <a:rPr lang="en-US" sz="6600" dirty="0" err="1">
                <a:latin typeface="Colonna MT" pitchFamily="82" charset="0"/>
              </a:rPr>
              <a:t>Klasa</a:t>
            </a:r>
            <a:r>
              <a:rPr lang="en-US" sz="6600" dirty="0">
                <a:latin typeface="Colonna MT" pitchFamily="82" charset="0"/>
              </a:rPr>
              <a:t> 6b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rgbClr val="FFFF00"/>
                </a:solidFill>
              </a:rPr>
              <a:t>Prezentacja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przygotowana</a:t>
            </a:r>
            <a:r>
              <a:rPr lang="en-US" dirty="0" smtClean="0">
                <a:solidFill>
                  <a:srgbClr val="FFFF00"/>
                </a:solidFill>
              </a:rPr>
              <a:t> w </a:t>
            </a:r>
            <a:r>
              <a:rPr lang="en-US" dirty="0" err="1" smtClean="0">
                <a:solidFill>
                  <a:srgbClr val="FFFF00"/>
                </a:solidFill>
              </a:rPr>
              <a:t>ramach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realizacji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programu</a:t>
            </a:r>
            <a:r>
              <a:rPr lang="en-US" dirty="0" smtClean="0">
                <a:solidFill>
                  <a:srgbClr val="FFFF00"/>
                </a:solidFill>
              </a:rPr>
              <a:t>:  </a:t>
            </a:r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Trzymaj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formę</a:t>
            </a:r>
            <a:r>
              <a:rPr lang="en-US" b="1" dirty="0" smtClean="0">
                <a:solidFill>
                  <a:srgbClr val="FFFF00"/>
                </a:solidFill>
              </a:rPr>
              <a:t>”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b="1" dirty="0" err="1" smtClean="0">
                <a:latin typeface="Chiller" panose="04020404031007020602" pitchFamily="82" charset="0"/>
              </a:rPr>
              <a:t>Trzymaj</a:t>
            </a:r>
            <a:r>
              <a:rPr lang="en-GB" b="1" dirty="0" smtClean="0">
                <a:latin typeface="Chiller" panose="04020404031007020602" pitchFamily="82" charset="0"/>
              </a:rPr>
              <a:t> </a:t>
            </a:r>
            <a:r>
              <a:rPr lang="en-GB" b="1" dirty="0" err="1" smtClean="0">
                <a:latin typeface="Chiller" panose="04020404031007020602" pitchFamily="82" charset="0"/>
              </a:rPr>
              <a:t>Formę</a:t>
            </a:r>
            <a:r>
              <a:rPr lang="en-GB" b="1" dirty="0" smtClean="0">
                <a:latin typeface="Chiller" panose="04020404031007020602" pitchFamily="82" charset="0"/>
              </a:rPr>
              <a:t> z </a:t>
            </a:r>
            <a:r>
              <a:rPr lang="en-GB" b="1" dirty="0" err="1" smtClean="0">
                <a:latin typeface="Chiller" panose="04020404031007020602" pitchFamily="82" charset="0"/>
              </a:rPr>
              <a:t>klasą</a:t>
            </a:r>
            <a:r>
              <a:rPr lang="en-GB" b="1" dirty="0" smtClean="0">
                <a:latin typeface="Chiller" panose="04020404031007020602" pitchFamily="82" charset="0"/>
              </a:rPr>
              <a:t> 6b 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2555701"/>
            <a:ext cx="7344000" cy="46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80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6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Składniki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 </a:t>
            </a:r>
            <a:r>
              <a:rPr lang="en-US" sz="6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odżywcze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 algn="l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Składniki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odżywcze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to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skadniki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pokarmowe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niezbędne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do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odżywiania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organizmu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człowieka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lvl="0" algn="l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Składniki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odżywcze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dostarczamy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naszemu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organizmowi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poprzez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prawidłowe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odżywianie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lvl="0"/>
            <a:endParaRPr lang="en-US" dirty="0">
              <a:solidFill>
                <a:srgbClr val="00CC00"/>
              </a:solidFill>
            </a:endParaRPr>
          </a:p>
          <a:p>
            <a:pPr lvl="0"/>
            <a:endParaRPr lang="en-US" dirty="0" smtClean="0">
              <a:solidFill>
                <a:srgbClr val="00CC00"/>
              </a:solidFill>
            </a:endParaRPr>
          </a:p>
          <a:p>
            <a:pPr lvl="0"/>
            <a:endParaRPr lang="en-US" dirty="0">
              <a:solidFill>
                <a:srgbClr val="00CC00"/>
              </a:solidFill>
            </a:endParaRPr>
          </a:p>
          <a:p>
            <a:pPr lvl="0"/>
            <a:r>
              <a:rPr lang="en-US" dirty="0" smtClean="0">
                <a:solidFill>
                  <a:srgbClr val="666666"/>
                </a:solidFill>
              </a:rPr>
              <a:t>.</a:t>
            </a: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 dirty="0" err="1" smtClean="0">
                <a:solidFill>
                  <a:srgbClr val="FFC000"/>
                </a:solidFill>
                <a:latin typeface="Century Gothic" pitchFamily="34" charset="0"/>
              </a:rPr>
              <a:t>Podstawowe</a:t>
            </a:r>
            <a:r>
              <a:rPr lang="en-US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Century Gothic" pitchFamily="34" charset="0"/>
              </a:rPr>
              <a:t>składniki</a:t>
            </a:r>
            <a:r>
              <a:rPr lang="en-US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Century Gothic" pitchFamily="34" charset="0"/>
              </a:rPr>
              <a:t>odżywcze</a:t>
            </a:r>
            <a:r>
              <a:rPr lang="en-US" b="1" dirty="0" smtClean="0">
                <a:solidFill>
                  <a:srgbClr val="FFC000"/>
                </a:solidFill>
                <a:latin typeface="Century Gothic" pitchFamily="34" charset="0"/>
              </a:rPr>
              <a:t>:</a:t>
            </a:r>
            <a:endParaRPr lang="en-US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 err="1" smtClean="0">
                <a:solidFill>
                  <a:srgbClr val="C00000"/>
                </a:solidFill>
              </a:rPr>
              <a:t>Białko</a:t>
            </a:r>
            <a:endParaRPr lang="en-US" dirty="0">
              <a:solidFill>
                <a:srgbClr val="C00000"/>
              </a:solidFill>
            </a:endParaRPr>
          </a:p>
          <a:p>
            <a:pPr lvl="0"/>
            <a:r>
              <a:rPr lang="en-US" dirty="0" err="1" smtClean="0">
                <a:solidFill>
                  <a:srgbClr val="C00000"/>
                </a:solidFill>
              </a:rPr>
              <a:t>Węglowodany</a:t>
            </a:r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err="1" smtClean="0">
                <a:solidFill>
                  <a:srgbClr val="C00000"/>
                </a:solidFill>
              </a:rPr>
              <a:t>Tłuszcze</a:t>
            </a:r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en-US" dirty="0" err="1" smtClean="0">
                <a:solidFill>
                  <a:srgbClr val="C00000"/>
                </a:solidFill>
              </a:rPr>
              <a:t>Witaminy</a:t>
            </a:r>
            <a:endParaRPr lang="en-US" dirty="0">
              <a:solidFill>
                <a:srgbClr val="C00000"/>
              </a:solidFill>
            </a:endParaRPr>
          </a:p>
          <a:p>
            <a:pPr lvl="0"/>
            <a:r>
              <a:rPr lang="en-US" dirty="0" err="1" smtClean="0">
                <a:solidFill>
                  <a:srgbClr val="C00000"/>
                </a:solidFill>
              </a:rPr>
              <a:t>Składniki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mineralne</a:t>
            </a:r>
            <a:endParaRPr lang="en-US" dirty="0" smtClean="0">
              <a:solidFill>
                <a:srgbClr val="C00000"/>
              </a:solidFill>
            </a:endParaRPr>
          </a:p>
          <a:p>
            <a:pPr lvl="0"/>
            <a:endParaRPr lang="en-US" dirty="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73983" y="3694178"/>
            <a:ext cx="16002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8384" y="2416383"/>
            <a:ext cx="13715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02783" y="456614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98" y="2147996"/>
            <a:ext cx="1279586" cy="145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50" y="3694178"/>
            <a:ext cx="1786748" cy="10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Comic Sans MS" pitchFamily="66" charset="0"/>
              </a:rPr>
              <a:t>Białko</a:t>
            </a:r>
            <a:r>
              <a:rPr lang="en-US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to </a:t>
            </a: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główny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składnik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budulcowy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naszego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 pitchFamily="66" charset="0"/>
              </a:rPr>
              <a:t>ciała</a:t>
            </a:r>
            <a:r>
              <a:rPr lang="en-US" sz="3600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3" name="Symbol zastępczy zawartości 12"/>
          <p:cNvSpPr>
            <a:spLocks noGrp="1"/>
          </p:cNvSpPr>
          <p:nvPr>
            <p:ph idx="1"/>
          </p:nvPr>
        </p:nvSpPr>
        <p:spPr>
          <a:xfrm>
            <a:off x="359792" y="1619597"/>
            <a:ext cx="9012808" cy="4552603"/>
          </a:xfrm>
        </p:spPr>
        <p:txBody>
          <a:bodyPr/>
          <a:lstStyle/>
          <a:p>
            <a:pPr marL="108000" indent="0">
              <a:buNone/>
            </a:pPr>
            <a:r>
              <a:rPr lang="en-GB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Źródła</a:t>
            </a:r>
            <a:r>
              <a:rPr lang="en-GB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białka</a:t>
            </a:r>
            <a:r>
              <a:rPr lang="en-GB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GB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9832" y="2400299"/>
            <a:ext cx="232488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65056" y="2171699"/>
            <a:ext cx="274284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36456" y="4572000"/>
            <a:ext cx="297144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79207" y="4551216"/>
            <a:ext cx="2971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57600" y="5486399"/>
            <a:ext cx="228564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593257" y="1828799"/>
            <a:ext cx="2743199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050456" y="3771900"/>
            <a:ext cx="22860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Węglowodany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dostarczają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naszemu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organizmowi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energię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marL="108000" lvl="0" indent="0">
              <a:buNone/>
            </a:pPr>
            <a:r>
              <a:rPr lang="en-US" dirty="0" err="1" smtClean="0"/>
              <a:t>Źródła</a:t>
            </a:r>
            <a:r>
              <a:rPr lang="en-US" dirty="0" smtClean="0"/>
              <a:t> </a:t>
            </a:r>
            <a:r>
              <a:rPr lang="en-US" dirty="0" err="1" smtClean="0"/>
              <a:t>węglowodanów</a:t>
            </a:r>
            <a:r>
              <a:rPr lang="en-US" dirty="0" smtClean="0"/>
              <a:t>:</a:t>
            </a:r>
          </a:p>
          <a:p>
            <a:pPr marL="108000" lvl="0" indent="0">
              <a:buNone/>
            </a:pPr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86600" y="2971800"/>
            <a:ext cx="190332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20232" y="4067869"/>
            <a:ext cx="3429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5096569"/>
            <a:ext cx="2843807" cy="2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215776" y="0"/>
            <a:ext cx="9614024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en-US" dirty="0" smtClean="0">
                <a:solidFill>
                  <a:srgbClr val="FF950E"/>
                </a:solidFill>
              </a:rPr>
              <a:t/>
            </a:r>
            <a:br>
              <a:rPr lang="en-US" dirty="0" smtClean="0">
                <a:solidFill>
                  <a:srgbClr val="FF950E"/>
                </a:solidFill>
              </a:rPr>
            </a:br>
            <a:r>
              <a:rPr lang="en-US" dirty="0">
                <a:solidFill>
                  <a:srgbClr val="FF950E"/>
                </a:solidFill>
              </a:rPr>
              <a:t/>
            </a:r>
            <a:br>
              <a:rPr lang="en-US" dirty="0">
                <a:solidFill>
                  <a:srgbClr val="FF950E"/>
                </a:solidFill>
              </a:rPr>
            </a:b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Tłuszcze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są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źródłem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energii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oraz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biorą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udział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w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procesie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przyswajania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witamin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rozpuszczalnych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w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tłuszczach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    </a:t>
            </a:r>
            <a:r>
              <a:rPr lang="en-US" dirty="0" smtClean="0"/>
              <a:t>(</a:t>
            </a:r>
            <a:br>
              <a:rPr lang="en-US" dirty="0" smtClean="0"/>
            </a:br>
            <a:endParaRPr lang="en-US" dirty="0">
              <a:solidFill>
                <a:srgbClr val="FF950E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791840" y="2941319"/>
            <a:ext cx="5688632" cy="4114800"/>
          </a:xfrm>
        </p:spPr>
        <p:txBody>
          <a:bodyPr/>
          <a:lstStyle/>
          <a:p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Źródła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tłuszczów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27944" y="4794527"/>
            <a:ext cx="2736304" cy="20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Butter, Fat, Kni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32" y="4703774"/>
            <a:ext cx="30243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40" y="2249251"/>
            <a:ext cx="3923928" cy="222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Witaminy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są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niezbędne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do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prawidłowego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wzrostu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i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rozwoju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.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-1944464" y="2057400"/>
            <a:ext cx="14257584" cy="4114800"/>
          </a:xfrm>
        </p:spPr>
        <p:txBody>
          <a:bodyPr/>
          <a:lstStyle/>
          <a:p>
            <a:pPr marL="108000" indent="0" algn="ctr">
              <a:buNone/>
            </a:pPr>
            <a:r>
              <a:rPr lang="en-GB" sz="2800" dirty="0" err="1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Musimy</a:t>
            </a:r>
            <a:r>
              <a:rPr lang="en-GB" sz="2800" dirty="0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 </a:t>
            </a:r>
            <a:r>
              <a:rPr lang="en-GB" sz="2800" dirty="0" err="1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dostarczać</a:t>
            </a:r>
            <a:r>
              <a:rPr lang="en-GB" sz="2800" dirty="0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 je </a:t>
            </a:r>
            <a:r>
              <a:rPr lang="en-GB" sz="2800" dirty="0" err="1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organizmowi</a:t>
            </a:r>
            <a:r>
              <a:rPr lang="en-GB" sz="2800" dirty="0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 z </a:t>
            </a:r>
            <a:r>
              <a:rPr lang="en-GB" sz="2800" dirty="0" err="1" smtClean="0">
                <a:solidFill>
                  <a:srgbClr val="FF0066"/>
                </a:solidFill>
                <a:latin typeface="Baskerville Old Face" pitchFamily="18" charset="0"/>
                <a:cs typeface="Consolas" pitchFamily="49" charset="0"/>
              </a:rPr>
              <a:t>pożywieniem</a:t>
            </a:r>
            <a:r>
              <a:rPr lang="en-GB" dirty="0" smtClean="0">
                <a:solidFill>
                  <a:srgbClr val="FF0066"/>
                </a:solidFill>
                <a:latin typeface="Consolas" pitchFamily="49" charset="0"/>
                <a:cs typeface="Consolas" pitchFamily="49" charset="0"/>
              </a:rPr>
              <a:t>.</a:t>
            </a:r>
            <a:endParaRPr lang="en-GB" dirty="0">
              <a:solidFill>
                <a:srgbClr val="FF0066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2843733"/>
            <a:ext cx="6588000" cy="437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>
                <a:solidFill>
                  <a:srgbClr val="FFFF00"/>
                </a:solidFill>
                <a:latin typeface="Comic Sans MS" pitchFamily="66" charset="0"/>
              </a:rPr>
              <a:t>Niektóre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 pitchFamily="66" charset="0"/>
              </a:rPr>
              <a:t>witaminy</a:t>
            </a: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 err="1"/>
              <a:t>Witamina</a:t>
            </a:r>
            <a:r>
              <a:rPr lang="en-US" dirty="0"/>
              <a:t> </a:t>
            </a:r>
            <a:r>
              <a:rPr lang="en-US" dirty="0" smtClean="0"/>
              <a:t>C</a:t>
            </a:r>
          </a:p>
          <a:p>
            <a:pPr marL="108000" lvl="0" indent="0">
              <a:buNone/>
            </a:pPr>
            <a:endParaRPr lang="en-US" dirty="0"/>
          </a:p>
          <a:p>
            <a:pPr lvl="0"/>
            <a:r>
              <a:rPr lang="en-US" dirty="0" err="1"/>
              <a:t>Witaminy</a:t>
            </a:r>
            <a:r>
              <a:rPr lang="en-US" dirty="0"/>
              <a:t> A E 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err="1"/>
              <a:t>Witaminy</a:t>
            </a:r>
            <a:r>
              <a:rPr lang="en-US" dirty="0"/>
              <a:t> </a:t>
            </a:r>
            <a:r>
              <a:rPr lang="en-US" dirty="0" smtClean="0"/>
              <a:t>z </a:t>
            </a:r>
            <a:r>
              <a:rPr lang="en-US" dirty="0" err="1" smtClean="0"/>
              <a:t>grupy</a:t>
            </a:r>
            <a:r>
              <a:rPr lang="en-US" dirty="0" smtClean="0"/>
              <a:t> B  </a:t>
            </a:r>
            <a:endParaRPr lang="en-US" dirty="0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43400" y="1600200"/>
            <a:ext cx="137159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57800" y="2514600"/>
            <a:ext cx="2057039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27572" y="2598554"/>
            <a:ext cx="137159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052050" y="2514600"/>
            <a:ext cx="120923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46029" y="3206685"/>
            <a:ext cx="2057039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99053" y="5283175"/>
            <a:ext cx="1028519" cy="90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80451" y="5040520"/>
            <a:ext cx="137159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50" y="5837170"/>
            <a:ext cx="1224000" cy="8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45" y="6250907"/>
            <a:ext cx="1296000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-360288" y="0"/>
            <a:ext cx="11089232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Składniki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mineralne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biorą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udział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w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reakcjach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zachodzących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b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organiźmie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koniecznych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do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jego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prawidłowego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omic Sans MS" pitchFamily="66" charset="0"/>
              </a:rPr>
              <a:t>rozwoju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idx="1"/>
          </p:nvPr>
        </p:nvSpPr>
        <p:spPr>
          <a:xfrm>
            <a:off x="359792" y="2057400"/>
            <a:ext cx="9012808" cy="4114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latin typeface="DejaVu Serif" pitchFamily="18"/>
                <a:ea typeface="DejaVu Sans" pitchFamily="2"/>
                <a:cs typeface="DejaVu Sans" pitchFamily="2"/>
              </a:defRPr>
            </a:lvl9pPr>
          </a:lstStyle>
          <a:p>
            <a:pPr marL="108000" lvl="0" indent="0" algn="l">
              <a:buNone/>
            </a:pPr>
            <a:r>
              <a:rPr lang="pl-PL" dirty="0" smtClean="0">
                <a:latin typeface="Chiller" pitchFamily="82" charset="0"/>
              </a:rPr>
              <a:t>Składniki mineralne przyjmuje się z pożywieniem, gdyż organizm człowieka </a:t>
            </a:r>
            <a:r>
              <a:rPr lang="en-GB" dirty="0" err="1" smtClean="0">
                <a:latin typeface="Chiller" pitchFamily="82" charset="0"/>
              </a:rPr>
              <a:t>ich</a:t>
            </a:r>
            <a:r>
              <a:rPr lang="en-GB" dirty="0" smtClean="0">
                <a:latin typeface="Chiller" pitchFamily="82" charset="0"/>
              </a:rPr>
              <a:t> </a:t>
            </a:r>
            <a:r>
              <a:rPr lang="en-GB" dirty="0" err="1" smtClean="0">
                <a:latin typeface="Chiller" pitchFamily="82" charset="0"/>
              </a:rPr>
              <a:t>nie</a:t>
            </a:r>
            <a:r>
              <a:rPr lang="en-GB" dirty="0" smtClean="0">
                <a:latin typeface="Chiller" pitchFamily="82" charset="0"/>
              </a:rPr>
              <a:t> </a:t>
            </a:r>
            <a:r>
              <a:rPr lang="en-GB" dirty="0" err="1" smtClean="0">
                <a:latin typeface="Chiller" pitchFamily="82" charset="0"/>
              </a:rPr>
              <a:t>wytwarza</a:t>
            </a:r>
            <a:r>
              <a:rPr lang="en-GB" dirty="0" smtClean="0">
                <a:latin typeface="Chiller" pitchFamily="82" charset="0"/>
              </a:rPr>
              <a:t>.</a:t>
            </a:r>
          </a:p>
          <a:p>
            <a:pPr marL="108000" lvl="0" indent="0" algn="l">
              <a:buNone/>
            </a:pPr>
            <a:r>
              <a:rPr lang="pl-PL" dirty="0" smtClean="0">
                <a:latin typeface="Chiller" pitchFamily="82" charset="0"/>
              </a:rPr>
              <a:t> </a:t>
            </a:r>
            <a:endParaRPr lang="en-GB" dirty="0" smtClean="0">
              <a:latin typeface="Chiller" pitchFamily="82" charset="0"/>
            </a:endParaRPr>
          </a:p>
          <a:p>
            <a:pPr marL="108000" lvl="0" indent="0" algn="l">
              <a:buNone/>
            </a:pPr>
            <a:r>
              <a:rPr lang="en-GB" dirty="0" err="1" smtClean="0">
                <a:latin typeface="Chiller" pitchFamily="82" charset="0"/>
              </a:rPr>
              <a:t>Niektóre</a:t>
            </a:r>
            <a:r>
              <a:rPr lang="en-GB" dirty="0" smtClean="0">
                <a:latin typeface="Chiller" pitchFamily="82" charset="0"/>
              </a:rPr>
              <a:t> </a:t>
            </a:r>
            <a:r>
              <a:rPr lang="en-GB" dirty="0" err="1" smtClean="0">
                <a:latin typeface="Chiller" pitchFamily="82" charset="0"/>
              </a:rPr>
              <a:t>składniki</a:t>
            </a:r>
            <a:r>
              <a:rPr lang="en-GB" dirty="0" smtClean="0">
                <a:latin typeface="Chiller" pitchFamily="82" charset="0"/>
              </a:rPr>
              <a:t> </a:t>
            </a:r>
            <a:r>
              <a:rPr lang="en-GB" dirty="0" err="1" smtClean="0">
                <a:latin typeface="Chiller" pitchFamily="82" charset="0"/>
              </a:rPr>
              <a:t>odżywcze</a:t>
            </a:r>
            <a:r>
              <a:rPr lang="en-GB" dirty="0" smtClean="0">
                <a:latin typeface="Chiller" pitchFamily="82" charset="0"/>
              </a:rPr>
              <a:t>; </a:t>
            </a:r>
          </a:p>
          <a:p>
            <a:pPr algn="l"/>
            <a:r>
              <a:rPr lang="en-GB" dirty="0" err="1" smtClean="0">
                <a:latin typeface="Chiller" pitchFamily="82" charset="0"/>
              </a:rPr>
              <a:t>Wapń</a:t>
            </a:r>
            <a:endParaRPr lang="en-GB" dirty="0" smtClean="0">
              <a:latin typeface="Chiller" pitchFamily="82" charset="0"/>
            </a:endParaRPr>
          </a:p>
          <a:p>
            <a:pPr algn="l"/>
            <a:r>
              <a:rPr lang="en-GB" dirty="0" err="1" smtClean="0">
                <a:latin typeface="Chiller" pitchFamily="82" charset="0"/>
              </a:rPr>
              <a:t>Magnez</a:t>
            </a:r>
            <a:endParaRPr lang="en-GB" dirty="0" smtClean="0">
              <a:latin typeface="Chiller" pitchFamily="82" charset="0"/>
            </a:endParaRPr>
          </a:p>
          <a:p>
            <a:pPr algn="l"/>
            <a:r>
              <a:rPr lang="en-GB" dirty="0" err="1" smtClean="0">
                <a:latin typeface="Chiller" pitchFamily="82" charset="0"/>
              </a:rPr>
              <a:t>Żelazo</a:t>
            </a:r>
            <a:endParaRPr lang="en-GB" dirty="0" smtClean="0">
              <a:latin typeface="Chiller" pitchFamily="82" charset="0"/>
            </a:endParaRPr>
          </a:p>
          <a:p>
            <a:pPr algn="l"/>
            <a:r>
              <a:rPr lang="en-GB" dirty="0" err="1" smtClean="0">
                <a:latin typeface="Chiller" pitchFamily="82" charset="0"/>
              </a:rPr>
              <a:t>Jod</a:t>
            </a:r>
            <a:endParaRPr lang="en-GB" dirty="0"/>
          </a:p>
          <a:p>
            <a:pPr marL="108000" lvl="0" indent="0" algn="l">
              <a:buNone/>
            </a:pPr>
            <a:endParaRPr lang="en-GB" dirty="0" smtClean="0">
              <a:latin typeface="Chiller" pitchFamily="82" charset="0"/>
            </a:endParaRPr>
          </a:p>
          <a:p>
            <a:pPr marL="108000" lvl="0" indent="0" algn="l">
              <a:buNone/>
            </a:pPr>
            <a:r>
              <a:rPr lang="en-GB" dirty="0">
                <a:latin typeface="Chiller" pitchFamily="82" charset="0"/>
              </a:rPr>
              <a:t>	</a:t>
            </a:r>
            <a:endParaRPr lang="en-GB" dirty="0" smtClean="0">
              <a:latin typeface="Chiller" pitchFamily="82" charset="0"/>
            </a:endParaRPr>
          </a:p>
          <a:p>
            <a:pPr marL="108000" lvl="0" indent="0" algn="l">
              <a:buNone/>
            </a:pPr>
            <a:endParaRPr lang="en-US" dirty="0">
              <a:latin typeface="Chiller" pitchFamily="82" charset="0"/>
            </a:endParaRPr>
          </a:p>
          <a:p>
            <a:pPr lvl="0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0" y="3131765"/>
            <a:ext cx="5292000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ing_New_Product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Words>168</Words>
  <Application>Microsoft Office PowerPoint</Application>
  <PresentationFormat>Pokaz na ekranie (4:3)</PresentationFormat>
  <Paragraphs>60</Paragraphs>
  <Slides>15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Introducing_New_Product</vt:lpstr>
      <vt:lpstr>Prezentacja programu PowerPoint</vt:lpstr>
      <vt:lpstr>Składniki odżywcze:</vt:lpstr>
      <vt:lpstr>Podstawowe składniki odżywcze:</vt:lpstr>
      <vt:lpstr>Białko to główny składnik budulcowy naszego ciała.</vt:lpstr>
      <vt:lpstr>Węglowodany dostarczają naszemu organizmowi energię.</vt:lpstr>
      <vt:lpstr>  Tłuszcze są źródłem energii oraz biorą udział w procesie przyswajania witamin rozpuszczalnych w tłuszczach.          ( </vt:lpstr>
      <vt:lpstr>   Witaminy  są niezbędne do prawidłowego wzrostu i rozwoju.    </vt:lpstr>
      <vt:lpstr>Niektóre witaminy.</vt:lpstr>
      <vt:lpstr>Składniki mineralne biorą udział w reakcjach  zachodzących  w organiźmie koniecznych do jego prawidłowego rozwoju.</vt:lpstr>
      <vt:lpstr>     Wapń</vt:lpstr>
      <vt:lpstr>Magnez</vt:lpstr>
      <vt:lpstr>Żelazo</vt:lpstr>
      <vt:lpstr>Jod</vt:lpstr>
      <vt:lpstr>Koniec</vt:lpstr>
      <vt:lpstr> Prezentacja przygotowana w ramach realizacji programu:  “Trzymaj formę”.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New Product</dc:title>
  <dc:subject>Szablon stworzony na potrzeby konkursu zorganizowanego przez Wordlabel.</dc:subject>
  <dc:creator>DOMECZEK</dc:creator>
  <cp:keywords>tła prezentacji</cp:keywords>
  <dc:description>Author: &lt;a href="mailto:mridul.khan@gmail.com"&gt;Mridul Khan&lt;/a&gt;, Dhaka, Bangladesh</dc:description>
  <cp:lastModifiedBy>aniela druzgala</cp:lastModifiedBy>
  <cp:revision>26</cp:revision>
  <dcterms:created xsi:type="dcterms:W3CDTF">2017-04-14T14:47:48Z</dcterms:created>
  <dcterms:modified xsi:type="dcterms:W3CDTF">2017-05-11T20:26:17Z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License">
    <vt:lpwstr>LGPL</vt:lpwstr>
  </property>
</Properties>
</file>